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1"/>
  </p:sldMasterIdLst>
  <p:notesMasterIdLst>
    <p:notesMasterId r:id="rId3"/>
  </p:notesMasterIdLst>
  <p:sldIdLst>
    <p:sldId id="257" r:id="rId2"/>
  </p:sldIdLst>
  <p:sldSz cx="12192000" cy="6858000"/>
  <p:notesSz cx="6858000" cy="9144000"/>
  <p:embeddedFontLst>
    <p:embeddedFont>
      <p:font typeface="Century Gothic" panose="020B050202020202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852551" y="365125"/>
            <a:ext cx="9501249" cy="13805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838200" y="2055813"/>
            <a:ext cx="10515600" cy="360838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6" name="Google Shape;16;p3"/>
          <p:cNvPicPr preferRelativeResize="0"/>
          <p:nvPr/>
        </p:nvPicPr>
        <p:blipFill rotWithShape="1">
          <a:blip r:embed="rId2">
            <a:alphaModFix/>
          </a:blip>
          <a:srcRect/>
          <a:stretch/>
        </p:blipFill>
        <p:spPr>
          <a:xfrm>
            <a:off x="106214" y="287049"/>
            <a:ext cx="2493463" cy="1536700"/>
          </a:xfrm>
          <a:prstGeom prst="rect">
            <a:avLst/>
          </a:prstGeom>
          <a:noFill/>
          <a:ln>
            <a:noFill/>
          </a:ln>
        </p:spPr>
      </p:pic>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1852551" y="365125"/>
            <a:ext cx="9501249" cy="147555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38200" y="1990873"/>
            <a:ext cx="5181600" cy="366062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5"/>
          <p:cNvSpPr txBox="1">
            <a:spLocks noGrp="1"/>
          </p:cNvSpPr>
          <p:nvPr>
            <p:ph type="body" idx="2"/>
          </p:nvPr>
        </p:nvSpPr>
        <p:spPr>
          <a:xfrm>
            <a:off x="6172200" y="1990873"/>
            <a:ext cx="5181600" cy="366062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5" name="Google Shape;25;p5"/>
          <p:cNvPicPr preferRelativeResize="0"/>
          <p:nvPr/>
        </p:nvPicPr>
        <p:blipFill rotWithShape="1">
          <a:blip r:embed="rId2">
            <a:alphaModFix/>
          </a:blip>
          <a:srcRect/>
          <a:stretch/>
        </p:blipFill>
        <p:spPr>
          <a:xfrm>
            <a:off x="106214" y="287049"/>
            <a:ext cx="2493463" cy="1536700"/>
          </a:xfrm>
          <a:prstGeom prst="rect">
            <a:avLst/>
          </a:prstGeom>
          <a:noFill/>
          <a:ln>
            <a:noFill/>
          </a:ln>
        </p:spPr>
      </p:pic>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1864426" y="365125"/>
            <a:ext cx="9490962" cy="169068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839788" y="2055813"/>
            <a:ext cx="5157787" cy="449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6"/>
          <p:cNvSpPr txBox="1">
            <a:spLocks noGrp="1"/>
          </p:cNvSpPr>
          <p:nvPr>
            <p:ph type="body" idx="2"/>
          </p:nvPr>
        </p:nvSpPr>
        <p:spPr>
          <a:xfrm>
            <a:off x="839788" y="2505075"/>
            <a:ext cx="5157787" cy="31591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6"/>
          <p:cNvSpPr txBox="1">
            <a:spLocks noGrp="1"/>
          </p:cNvSpPr>
          <p:nvPr>
            <p:ph type="body" idx="3"/>
          </p:nvPr>
        </p:nvSpPr>
        <p:spPr>
          <a:xfrm>
            <a:off x="6172200" y="2055813"/>
            <a:ext cx="5183188" cy="449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1" name="Google Shape;31;p6"/>
          <p:cNvSpPr txBox="1">
            <a:spLocks noGrp="1"/>
          </p:cNvSpPr>
          <p:nvPr>
            <p:ph type="body" idx="4"/>
          </p:nvPr>
        </p:nvSpPr>
        <p:spPr>
          <a:xfrm>
            <a:off x="6172200" y="2505075"/>
            <a:ext cx="5183188" cy="31591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2" name="Google Shape;32;p6"/>
          <p:cNvPicPr preferRelativeResize="0"/>
          <p:nvPr/>
        </p:nvPicPr>
        <p:blipFill rotWithShape="1">
          <a:blip r:embed="rId2">
            <a:alphaModFix/>
          </a:blip>
          <a:srcRect/>
          <a:stretch/>
        </p:blipFill>
        <p:spPr>
          <a:xfrm>
            <a:off x="106214" y="287049"/>
            <a:ext cx="2493463" cy="1536700"/>
          </a:xfrm>
          <a:prstGeom prst="rect">
            <a:avLst/>
          </a:prstGeom>
          <a:noFill/>
          <a:ln>
            <a:noFill/>
          </a:ln>
        </p:spPr>
      </p:pic>
    </p:spTree>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1740692" y="365125"/>
            <a:ext cx="9613108" cy="1534927"/>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5" name="Google Shape;35;p7"/>
          <p:cNvPicPr preferRelativeResize="0"/>
          <p:nvPr/>
        </p:nvPicPr>
        <p:blipFill rotWithShape="1">
          <a:blip r:embed="rId2">
            <a:alphaModFix/>
          </a:blip>
          <a:srcRect/>
          <a:stretch/>
        </p:blipFill>
        <p:spPr>
          <a:xfrm>
            <a:off x="106214" y="287049"/>
            <a:ext cx="2493463" cy="1536700"/>
          </a:xfrm>
          <a:prstGeom prst="rect">
            <a:avLst/>
          </a:prstGeom>
          <a:noFill/>
          <a:ln>
            <a:noFill/>
          </a:ln>
        </p:spPr>
      </p:pic>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6"/>
        <p:cNvGrpSpPr/>
        <p:nvPr/>
      </p:nvGrpSpPr>
      <p:grpSpPr>
        <a:xfrm>
          <a:off x="0" y="0"/>
          <a:ext cx="0" cy="0"/>
          <a:chOff x="0" y="0"/>
          <a:chExt cx="0" cy="0"/>
        </a:xfrm>
      </p:grpSpPr>
      <p:pic>
        <p:nvPicPr>
          <p:cNvPr id="37" name="Google Shape;37;p8"/>
          <p:cNvPicPr preferRelativeResize="0"/>
          <p:nvPr/>
        </p:nvPicPr>
        <p:blipFill rotWithShape="1">
          <a:blip r:embed="rId2">
            <a:alphaModFix/>
          </a:blip>
          <a:srcRect/>
          <a:stretch/>
        </p:blipFill>
        <p:spPr>
          <a:xfrm>
            <a:off x="106214" y="287049"/>
            <a:ext cx="2493463" cy="1536700"/>
          </a:xfrm>
          <a:prstGeom prst="rect">
            <a:avLst/>
          </a:prstGeom>
          <a:noFill/>
          <a:ln>
            <a:noFill/>
          </a:ln>
        </p:spPr>
      </p:pic>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8"/>
        <p:cNvGrpSpPr/>
        <p:nvPr/>
      </p:nvGrpSpPr>
      <p:grpSpPr>
        <a:xfrm>
          <a:off x="0" y="0"/>
          <a:ext cx="0" cy="0"/>
          <a:chOff x="0" y="0"/>
          <a:chExt cx="0" cy="0"/>
        </a:xfrm>
      </p:grpSpPr>
      <p:sp>
        <p:nvSpPr>
          <p:cNvPr id="39" name="Google Shape;39;p9"/>
          <p:cNvSpPr txBox="1">
            <a:spLocks noGrp="1"/>
          </p:cNvSpPr>
          <p:nvPr>
            <p:ph type="title"/>
          </p:nvPr>
        </p:nvSpPr>
        <p:spPr>
          <a:xfrm>
            <a:off x="838200" y="1533298"/>
            <a:ext cx="3932237" cy="89058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9"/>
          <p:cNvSpPr txBox="1">
            <a:spLocks noGrp="1"/>
          </p:cNvSpPr>
          <p:nvPr>
            <p:ph type="body" idx="1"/>
          </p:nvPr>
        </p:nvSpPr>
        <p:spPr>
          <a:xfrm>
            <a:off x="5183188" y="987425"/>
            <a:ext cx="6172200" cy="470217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1" name="Google Shape;41;p9"/>
          <p:cNvSpPr txBox="1">
            <a:spLocks noGrp="1"/>
          </p:cNvSpPr>
          <p:nvPr>
            <p:ph type="body" idx="2"/>
          </p:nvPr>
        </p:nvSpPr>
        <p:spPr>
          <a:xfrm>
            <a:off x="839788" y="2423885"/>
            <a:ext cx="3932237" cy="326571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42" name="Google Shape;42;p9"/>
          <p:cNvPicPr preferRelativeResize="0"/>
          <p:nvPr/>
        </p:nvPicPr>
        <p:blipFill rotWithShape="1">
          <a:blip r:embed="rId2">
            <a:alphaModFix/>
          </a:blip>
          <a:srcRect/>
          <a:stretch/>
        </p:blipFill>
        <p:spPr>
          <a:xfrm>
            <a:off x="106214" y="287049"/>
            <a:ext cx="2493463" cy="1536700"/>
          </a:xfrm>
          <a:prstGeom prst="rect">
            <a:avLst/>
          </a:prstGeom>
          <a:noFill/>
          <a:ln>
            <a:noFill/>
          </a:ln>
        </p:spPr>
      </p:pic>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838200" y="1436914"/>
            <a:ext cx="3932237" cy="1069975"/>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0"/>
          <p:cNvSpPr>
            <a:spLocks noGrp="1"/>
          </p:cNvSpPr>
          <p:nvPr>
            <p:ph type="pic" idx="2"/>
          </p:nvPr>
        </p:nvSpPr>
        <p:spPr>
          <a:xfrm>
            <a:off x="5183188" y="987425"/>
            <a:ext cx="6172200" cy="466407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entury Gothic"/>
                <a:ea typeface="Century Gothic"/>
                <a:cs typeface="Century Gothic"/>
                <a:sym typeface="Century Gothic"/>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entury Gothic"/>
                <a:ea typeface="Century Gothic"/>
                <a:cs typeface="Century Gothic"/>
                <a:sym typeface="Century Gothic"/>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entury Gothic"/>
                <a:ea typeface="Century Gothic"/>
                <a:cs typeface="Century Gothic"/>
                <a:sym typeface="Century Gothic"/>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entury Gothic"/>
                <a:ea typeface="Century Gothic"/>
                <a:cs typeface="Century Gothic"/>
                <a:sym typeface="Century Gothic"/>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entury Gothic"/>
                <a:ea typeface="Century Gothic"/>
                <a:cs typeface="Century Gothic"/>
                <a:sym typeface="Century Gothic"/>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entury Gothic"/>
                <a:ea typeface="Century Gothic"/>
                <a:cs typeface="Century Gothic"/>
                <a:sym typeface="Century Gothic"/>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entury Gothic"/>
                <a:ea typeface="Century Gothic"/>
                <a:cs typeface="Century Gothic"/>
                <a:sym typeface="Century Gothic"/>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entury Gothic"/>
                <a:ea typeface="Century Gothic"/>
                <a:cs typeface="Century Gothic"/>
                <a:sym typeface="Century Gothic"/>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entury Gothic"/>
                <a:ea typeface="Century Gothic"/>
                <a:cs typeface="Century Gothic"/>
                <a:sym typeface="Century Gothic"/>
              </a:defRPr>
            </a:lvl9pPr>
          </a:lstStyle>
          <a:p>
            <a:endParaRPr/>
          </a:p>
        </p:txBody>
      </p:sp>
      <p:sp>
        <p:nvSpPr>
          <p:cNvPr id="46" name="Google Shape;46;p10"/>
          <p:cNvSpPr txBox="1">
            <a:spLocks noGrp="1"/>
          </p:cNvSpPr>
          <p:nvPr>
            <p:ph type="body" idx="1"/>
          </p:nvPr>
        </p:nvSpPr>
        <p:spPr>
          <a:xfrm>
            <a:off x="839788" y="2506889"/>
            <a:ext cx="3932237" cy="3144611"/>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47" name="Google Shape;47;p10"/>
          <p:cNvPicPr preferRelativeResize="0"/>
          <p:nvPr/>
        </p:nvPicPr>
        <p:blipFill rotWithShape="1">
          <a:blip r:embed="rId2">
            <a:alphaModFix/>
          </a:blip>
          <a:srcRect/>
          <a:stretch/>
        </p:blipFill>
        <p:spPr>
          <a:xfrm>
            <a:off x="106214" y="287049"/>
            <a:ext cx="2493463" cy="1536700"/>
          </a:xfrm>
          <a:prstGeom prst="rect">
            <a:avLst/>
          </a:prstGeom>
          <a:noFill/>
          <a:ln>
            <a:noFill/>
          </a:ln>
        </p:spPr>
      </p:pic>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1"/>
          <p:cNvPicPr preferRelativeResize="0"/>
          <p:nvPr/>
        </p:nvPicPr>
        <p:blipFill rotWithShape="1">
          <a:blip r:embed="rId9">
            <a:alphaModFix/>
          </a:blip>
          <a:srcRect/>
          <a:stretch/>
        </p:blipFill>
        <p:spPr>
          <a:xfrm>
            <a:off x="0" y="0"/>
            <a:ext cx="12192000" cy="6858000"/>
          </a:xfrm>
          <a:prstGeom prst="rect">
            <a:avLst/>
          </a:prstGeom>
          <a:noFill/>
          <a:ln>
            <a:noFill/>
          </a:ln>
        </p:spPr>
      </p:pic>
      <p:sp>
        <p:nvSpPr>
          <p:cNvPr id="7" name="Google Shape;7;p1"/>
          <p:cNvSpPr txBox="1">
            <a:spLocks noGrp="1"/>
          </p:cNvSpPr>
          <p:nvPr>
            <p:ph type="title"/>
          </p:nvPr>
        </p:nvSpPr>
        <p:spPr>
          <a:xfrm>
            <a:off x="2120900" y="365125"/>
            <a:ext cx="92329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entury Gothic"/>
              <a:buNone/>
              <a:defRPr sz="4400" b="0" i="0" u="none" strike="noStrike" cap="non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1"/>
          <p:cNvSpPr txBox="1">
            <a:spLocks noGrp="1"/>
          </p:cNvSpPr>
          <p:nvPr>
            <p:ph type="body" idx="1"/>
          </p:nvPr>
        </p:nvSpPr>
        <p:spPr>
          <a:xfrm>
            <a:off x="838200" y="2055813"/>
            <a:ext cx="10515600" cy="360838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Lst>
  <p:transition spd="slow">
    <p:push/>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639EE-148C-42FA-80A8-70299065DCF4}"/>
              </a:ext>
            </a:extLst>
          </p:cNvPr>
          <p:cNvSpPr>
            <a:spLocks noGrp="1"/>
          </p:cNvSpPr>
          <p:nvPr>
            <p:ph type="title"/>
          </p:nvPr>
        </p:nvSpPr>
        <p:spPr>
          <a:xfrm>
            <a:off x="2645546" y="143183"/>
            <a:ext cx="8868052" cy="1380548"/>
          </a:xfrm>
        </p:spPr>
        <p:txBody>
          <a:bodyPr/>
          <a:lstStyle/>
          <a:p>
            <a:pPr algn="ctr"/>
            <a:r>
              <a:rPr lang="en-GB" sz="3600" b="1" dirty="0"/>
              <a:t>Personal, Social and Health Education</a:t>
            </a:r>
            <a:br>
              <a:rPr lang="en-GB" dirty="0"/>
            </a:br>
            <a:r>
              <a:rPr lang="en-GB" dirty="0"/>
              <a:t>Overview and Progression</a:t>
            </a:r>
          </a:p>
        </p:txBody>
      </p:sp>
      <p:sp>
        <p:nvSpPr>
          <p:cNvPr id="3" name="Text Placeholder 2">
            <a:extLst>
              <a:ext uri="{FF2B5EF4-FFF2-40B4-BE49-F238E27FC236}">
                <a16:creationId xmlns:a16="http://schemas.microsoft.com/office/drawing/2014/main" id="{D64A73EF-8015-41C2-AA6D-303F03986FCA}"/>
              </a:ext>
            </a:extLst>
          </p:cNvPr>
          <p:cNvSpPr>
            <a:spLocks noGrp="1"/>
          </p:cNvSpPr>
          <p:nvPr>
            <p:ph type="body" idx="1"/>
          </p:nvPr>
        </p:nvSpPr>
        <p:spPr>
          <a:xfrm>
            <a:off x="123755" y="1523731"/>
            <a:ext cx="11709646" cy="4471416"/>
          </a:xfrm>
        </p:spPr>
        <p:txBody>
          <a:bodyPr/>
          <a:lstStyle/>
          <a:p>
            <a:pPr marL="114300" indent="0">
              <a:buNone/>
            </a:pPr>
            <a:r>
              <a:rPr lang="en-GB" b="1" dirty="0"/>
              <a:t>Aims</a:t>
            </a:r>
          </a:p>
          <a:p>
            <a:pPr marL="114300" indent="0">
              <a:buNone/>
            </a:pPr>
            <a:r>
              <a:rPr lang="en-US" sz="2000" dirty="0"/>
              <a:t>Our personal, social and health education curriculum is designed to ensure that children have a positive relationship with themselves and others, and that they are equipped with the skills they need to be mentally and physically healthy, both now and in the future. We aim to help them to understand their thoughts, emotions and the changes they may go through to enable them to be resilient and happy citizens.</a:t>
            </a:r>
          </a:p>
          <a:p>
            <a:pPr marL="114300" indent="0">
              <a:buNone/>
            </a:pPr>
            <a:endParaRPr lang="en-US" sz="2000" dirty="0"/>
          </a:p>
          <a:p>
            <a:pPr marL="114300" indent="0">
              <a:buNone/>
            </a:pPr>
            <a:r>
              <a:rPr lang="en-US" sz="2000" dirty="0"/>
              <a:t>Our Jigsaw 3-11 PSHE </a:t>
            </a:r>
            <a:r>
              <a:rPr lang="en-US" sz="2000" dirty="0" err="1"/>
              <a:t>programme</a:t>
            </a:r>
            <a:r>
              <a:rPr lang="en-US" sz="2000" dirty="0"/>
              <a:t> helps children to understand and value how they fit into and contribute to the world. There is a strong emphasis on emotional literacy, building resilience and celebrating difference, and we include mindfulness practice as part of our learning. Our PSHE teaching also includes key aspects of social, moral, spiritual and cultural (SMSC) development and teaching about fundamental British Values. Our aim is for children to look forward to and value their learning in PSHE lessons, recognising the positive impact it has on their lives.</a:t>
            </a:r>
          </a:p>
          <a:p>
            <a:pPr marL="114300" indent="0">
              <a:buNone/>
            </a:pPr>
            <a:endParaRPr lang="en-US" sz="2000" dirty="0"/>
          </a:p>
          <a:p>
            <a:pPr marL="114300" indent="0">
              <a:buNone/>
            </a:pPr>
            <a:endParaRPr lang="en-US" sz="2000" dirty="0"/>
          </a:p>
        </p:txBody>
      </p:sp>
    </p:spTree>
    <p:extLst>
      <p:ext uri="{BB962C8B-B14F-4D97-AF65-F5344CB8AC3E}">
        <p14:creationId xmlns:p14="http://schemas.microsoft.com/office/powerpoint/2010/main" val="2567716288"/>
      </p:ext>
    </p:extLst>
  </p:cSld>
  <p:clrMapOvr>
    <a:masterClrMapping/>
  </p:clrMapOvr>
  <p:transition spd="slow">
    <p:push/>
  </p:transition>
</p:sld>
</file>

<file path=ppt/theme/theme1.xml><?xml version="1.0" encoding="utf-8"?>
<a:theme xmlns:a="http://schemas.openxmlformats.org/drawingml/2006/main" name="Wildern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186</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Century Gothic</vt:lpstr>
      <vt:lpstr>Wildern Theme</vt:lpstr>
      <vt:lpstr>Personal, Social and Health Education Overview and Progression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Overview and Progression</dc:title>
  <dc:creator>Mrs Sillars (Headteacher - Boorley Park)</dc:creator>
  <cp:lastModifiedBy>Mrs Sillars (Headteacher - Boorley Park)</cp:lastModifiedBy>
  <cp:revision>16</cp:revision>
  <dcterms:modified xsi:type="dcterms:W3CDTF">2021-10-05T11:52:20Z</dcterms:modified>
</cp:coreProperties>
</file>